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6" r:id="rId3"/>
    <p:sldId id="257" r:id="rId4"/>
    <p:sldId id="258" r:id="rId5"/>
    <p:sldId id="277" r:id="rId6"/>
    <p:sldId id="259" r:id="rId7"/>
    <p:sldId id="260" r:id="rId8"/>
    <p:sldId id="261" r:id="rId9"/>
    <p:sldId id="278" r:id="rId10"/>
    <p:sldId id="262" r:id="rId11"/>
    <p:sldId id="263" r:id="rId12"/>
    <p:sldId id="264" r:id="rId13"/>
    <p:sldId id="279" r:id="rId14"/>
    <p:sldId id="265" r:id="rId15"/>
    <p:sldId id="266" r:id="rId16"/>
    <p:sldId id="280" r:id="rId17"/>
    <p:sldId id="267" r:id="rId18"/>
    <p:sldId id="268" r:id="rId19"/>
    <p:sldId id="281" r:id="rId20"/>
    <p:sldId id="269" r:id="rId21"/>
    <p:sldId id="270" r:id="rId22"/>
    <p:sldId id="271" r:id="rId23"/>
    <p:sldId id="282" r:id="rId24"/>
    <p:sldId id="272" r:id="rId25"/>
    <p:sldId id="274" r:id="rId26"/>
    <p:sldId id="273" r:id="rId27"/>
    <p:sldId id="283"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152"/>
    <a:srgbClr val="2B626F"/>
    <a:srgbClr val="D0DF07"/>
    <a:srgbClr val="0066CC"/>
    <a:srgbClr val="FF0066"/>
    <a:srgbClr val="009900"/>
    <a:srgbClr val="0099FF"/>
    <a:srgbClr val="948A54"/>
    <a:srgbClr val="FF33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477"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BC932B-A79C-490B-8E89-BE5A1F8D84A2}"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0" y="1066800"/>
            <a:ext cx="91440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C932B-A79C-490B-8E89-BE5A1F8D84A2}"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BC932B-A79C-490B-8E89-BE5A1F8D84A2}"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0" y="1066800"/>
            <a:ext cx="91440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CBC932B-A79C-490B-8E89-BE5A1F8D84A2}"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BC932B-A79C-490B-8E89-BE5A1F8D84A2}" type="datetimeFigureOut">
              <a:rPr lang="en-US" smtClean="0"/>
              <a:pPr/>
              <a:t>4/3/2018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BC932B-A79C-490B-8E89-BE5A1F8D84A2}"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BC932B-A79C-490B-8E89-BE5A1F8D84A2}" type="datetimeFigureOut">
              <a:rPr lang="en-US" smtClean="0"/>
              <a:pPr/>
              <a:t>4/3/2018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DCBC932B-A79C-490B-8E89-BE5A1F8D84A2}" type="datetimeFigureOut">
              <a:rPr lang="en-US" smtClean="0"/>
              <a:pPr/>
              <a:t>4/3/2018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C932B-A79C-490B-8E89-BE5A1F8D84A2}" type="datetimeFigureOut">
              <a:rPr lang="en-US" smtClean="0"/>
              <a:pPr/>
              <a:t>4/3/2018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C932B-A79C-490B-8E89-BE5A1F8D84A2}"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BC932B-A79C-490B-8E89-BE5A1F8D84A2}" type="datetimeFigureOut">
              <a:rPr lang="en-US" smtClean="0"/>
              <a:pPr/>
              <a:t>4/3/2018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135530-B4E0-4DDB-9005-4D2AC7B6E7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C932B-A79C-490B-8E89-BE5A1F8D84A2}" type="datetimeFigureOut">
              <a:rPr lang="en-US" smtClean="0"/>
              <a:pPr/>
              <a:t>4/3/2018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35530-B4E0-4DDB-9005-4D2AC7B6E70C}" type="slidenum">
              <a:rPr lang="en-US" smtClean="0"/>
              <a:pPr/>
              <a:t>‹#›</a:t>
            </a:fld>
            <a:endParaRPr lang="en-US"/>
          </a:p>
        </p:txBody>
      </p:sp>
      <p:pic>
        <p:nvPicPr>
          <p:cNvPr id="7" name="Picture 6" descr="MHC Logo Large Color.jpg"/>
          <p:cNvPicPr>
            <a:picLocks noChangeAspect="1"/>
          </p:cNvPicPr>
          <p:nvPr userDrawn="1"/>
        </p:nvPicPr>
        <p:blipFill>
          <a:blip r:embed="rId13" cstate="print"/>
          <a:stretch>
            <a:fillRect/>
          </a:stretch>
        </p:blipFill>
        <p:spPr>
          <a:xfrm>
            <a:off x="6629400" y="304800"/>
            <a:ext cx="2286000" cy="745554"/>
          </a:xfrm>
          <a:prstGeom prst="rect">
            <a:avLst/>
          </a:prstGeom>
        </p:spPr>
      </p:pic>
      <p:pic>
        <p:nvPicPr>
          <p:cNvPr id="9" name="Picture 8" descr="Mailing Label"/>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152400"/>
            <a:ext cx="1549400" cy="98425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baseline="0">
          <a:solidFill>
            <a:srgbClr val="00669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28800" y="533400"/>
            <a:ext cx="4789278" cy="6172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accent2">
                    <a:lumMod val="75000"/>
                  </a:schemeClr>
                </a:solidFill>
                <a:effectLst/>
                <a:uLnTx/>
                <a:uFillTx/>
                <a:latin typeface="+mj-lt"/>
                <a:ea typeface="+mj-ea"/>
                <a:cs typeface="+mj-cs"/>
              </a:rPr>
              <a:t>Sustainability</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7030A0"/>
                </a:solidFill>
                <a:effectLst/>
                <a:uLnTx/>
                <a:uFillTx/>
                <a:latin typeface="+mn-lt"/>
                <a:ea typeface="+mn-ea"/>
                <a:cs typeface="+mn-cs"/>
              </a:rPr>
              <a:t>Goal 1: As a diverse community, continue to build collaborative support and opportunities for mental health and related services</a:t>
            </a:r>
            <a:r>
              <a:rPr kumimoji="0" lang="en-US" sz="2400" b="0" i="0" u="none" strike="noStrike" kern="1200" cap="none" spc="0" normalizeH="0" noProof="0" dirty="0">
                <a:ln>
                  <a:noFill/>
                </a:ln>
                <a:solidFill>
                  <a:srgbClr val="7030A0"/>
                </a:solidFill>
                <a:effectLst/>
                <a:uLnTx/>
                <a:uFillTx/>
                <a:latin typeface="+mn-lt"/>
                <a:ea typeface="+mn-ea"/>
                <a:cs typeface="+mn-cs"/>
              </a:rPr>
              <a:t>.</a:t>
            </a:r>
            <a:endParaRPr kumimoji="0" lang="en-US" sz="2400" b="0" i="0" u="none" strike="noStrike" kern="1200" cap="none" spc="0" normalizeH="0" baseline="0" noProof="0" dirty="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rPr>
              <a:t>Strategy 1: Provide opportunity for agencies not involved in current partnerships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rPr>
              <a:t>Strategy 2: Evaluate the perception of Mental Health Connection within the broadest and most diverse sense of community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accent2">
                    <a:lumMod val="75000"/>
                  </a:schemeClr>
                </a:solidFill>
                <a:effectLst/>
                <a:uLnTx/>
                <a:uFillTx/>
                <a:latin typeface="+mj-lt"/>
                <a:ea typeface="+mj-ea"/>
                <a:cs typeface="+mj-cs"/>
              </a:rPr>
              <a:t>Sustainability</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7030A0"/>
                </a:solidFill>
                <a:effectLst/>
                <a:uLnTx/>
                <a:uFillTx/>
                <a:latin typeface="+mn-lt"/>
                <a:ea typeface="+mn-ea"/>
                <a:cs typeface="+mn-cs"/>
              </a:rPr>
              <a:t>Goal 2: Articulate an advocacy agenda resulting in sustainable resources and funding</a:t>
            </a:r>
            <a:r>
              <a:rPr kumimoji="0" lang="en-US" sz="2400" b="0" i="0" u="none" strike="noStrike" kern="1200" cap="none" spc="0" normalizeH="0" noProof="0" dirty="0">
                <a:ln>
                  <a:noFill/>
                </a:ln>
                <a:solidFill>
                  <a:srgbClr val="7030A0"/>
                </a:solidFill>
                <a:effectLst/>
                <a:uLnTx/>
                <a:uFillTx/>
                <a:latin typeface="+mn-lt"/>
                <a:ea typeface="+mn-ea"/>
                <a:cs typeface="+mn-cs"/>
              </a:rPr>
              <a:t>.</a:t>
            </a:r>
            <a:endParaRPr kumimoji="0" lang="en-US" sz="2400" b="0" i="0" u="none" strike="noStrike" kern="1200" cap="none" spc="0" normalizeH="0" baseline="0" noProof="0" dirty="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rPr>
              <a:t>Strategy 1: Establish strong advocates on each legislative committee that has a role in policy or funding services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rPr>
              <a:t>Strategy 2: Identify and cultivate multiple and additional funding sources for each service delivery mechanism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chemeClr val="accent2">
                  <a:lumMod val="75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rPr>
              <a:t>Strategy 3: Identify and develop key relationships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7030A0"/>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accent2">
                    <a:lumMod val="75000"/>
                  </a:schemeClr>
                </a:solidFill>
                <a:effectLst/>
                <a:uLnTx/>
                <a:uFillTx/>
                <a:latin typeface="+mj-lt"/>
                <a:ea typeface="+mj-ea"/>
                <a:cs typeface="+mj-cs"/>
              </a:rPr>
              <a:t>Sustainability</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7030A0"/>
                </a:solidFill>
                <a:effectLst/>
                <a:uLnTx/>
                <a:uFillTx/>
                <a:latin typeface="+mn-lt"/>
                <a:ea typeface="+mn-ea"/>
                <a:cs typeface="+mn-cs"/>
              </a:rPr>
              <a:t>Goal 3: Outcome-focused, evidence-based research drives policy and community-based practices</a:t>
            </a:r>
            <a:r>
              <a:rPr kumimoji="0" lang="en-US" sz="2400" b="0" i="0" u="none" strike="noStrike" kern="1200" cap="none" spc="0" normalizeH="0" noProof="0" dirty="0">
                <a:ln>
                  <a:noFill/>
                </a:ln>
                <a:solidFill>
                  <a:srgbClr val="7030A0"/>
                </a:solidFill>
                <a:effectLst/>
                <a:uLnTx/>
                <a:uFillTx/>
                <a:latin typeface="+mn-lt"/>
                <a:ea typeface="+mn-ea"/>
                <a:cs typeface="+mn-cs"/>
              </a:rPr>
              <a:t>.</a:t>
            </a:r>
            <a:endParaRPr kumimoji="0" lang="en-US" sz="2400" b="0" i="0" u="none" strike="noStrike" kern="1200" cap="none" spc="0" normalizeH="0" baseline="0" noProof="0" dirty="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rPr>
              <a:t>Strategy 1: Formalize communication process from field to research partners to advance two-way communication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rPr>
              <a:t>Strategy 2: Model evidence-based practices in collaboration with community partners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chemeClr val="accent2">
                  <a:lumMod val="75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2">
                    <a:lumMod val="75000"/>
                  </a:schemeClr>
                </a:solidFill>
                <a:effectLst/>
                <a:uLnTx/>
                <a:uFillTx/>
                <a:latin typeface="+mn-lt"/>
                <a:ea typeface="+mn-ea"/>
                <a:cs typeface="+mn-cs"/>
              </a:rPr>
              <a:t>Strategy 3: Mental Health Connection sponsors a research conference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1ee24d03-2a6e-44a8-9d0e-cb868688730a" descr="DE8ED004-8A57-4321-85F3-1F5FBD2A0C9D@gateway"/>
          <p:cNvPicPr>
            <a:picLocks noChangeAspect="1" noChangeArrowheads="1"/>
          </p:cNvPicPr>
          <p:nvPr/>
        </p:nvPicPr>
        <p:blipFill>
          <a:blip r:embed="rId2" cstate="print"/>
          <a:srcRect/>
          <a:stretch>
            <a:fillRect/>
          </a:stretch>
        </p:blipFill>
        <p:spPr bwMode="auto">
          <a:xfrm>
            <a:off x="685800" y="1219200"/>
            <a:ext cx="7124700" cy="53435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1"/>
            <a:ext cx="91440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3399"/>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rgbClr val="948A54"/>
                </a:solidFill>
                <a:effectLst/>
                <a:uLnTx/>
                <a:uFillTx/>
                <a:latin typeface="+mj-lt"/>
                <a:ea typeface="+mj-ea"/>
                <a:cs typeface="+mj-cs"/>
              </a:rPr>
              <a:t>Mutually R</a:t>
            </a:r>
            <a:r>
              <a:rPr kumimoji="0" lang="en-US" sz="4400" b="0" i="0" u="none" strike="noStrike" kern="1200" cap="none" spc="0" normalizeH="0" baseline="0" noProof="0" dirty="0">
                <a:ln>
                  <a:noFill/>
                </a:ln>
                <a:solidFill>
                  <a:schemeClr val="bg2">
                    <a:lumMod val="50000"/>
                  </a:schemeClr>
                </a:solidFill>
                <a:effectLst/>
                <a:uLnTx/>
                <a:uFillTx/>
                <a:latin typeface="+mj-lt"/>
                <a:ea typeface="+mj-ea"/>
                <a:cs typeface="+mj-cs"/>
              </a:rPr>
              <a:t>einforcing Partnerships</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FF3399"/>
                </a:solidFill>
                <a:effectLst/>
                <a:uLnTx/>
                <a:uFillTx/>
                <a:latin typeface="+mn-lt"/>
                <a:ea typeface="+mn-ea"/>
                <a:cs typeface="+mn-cs"/>
              </a:rPr>
              <a:t>Goal 1: Providers who address mental health care needs will work together to integrate services and support</a:t>
            </a:r>
            <a:r>
              <a:rPr kumimoji="0" lang="en-US" sz="2400" b="0" i="0" u="none" strike="noStrike" kern="1200" cap="none" spc="0" normalizeH="0" noProof="0" dirty="0">
                <a:ln>
                  <a:noFill/>
                </a:ln>
                <a:solidFill>
                  <a:srgbClr val="FF3399"/>
                </a:solidFill>
                <a:effectLst/>
                <a:uLnTx/>
                <a:uFillTx/>
                <a:latin typeface="+mn-lt"/>
                <a:ea typeface="+mn-ea"/>
                <a:cs typeface="+mn-cs"/>
              </a:rPr>
              <a:t>.</a:t>
            </a:r>
            <a:endParaRPr kumimoji="0" lang="en-US" sz="2400" b="0" i="0" u="none" strike="noStrike" kern="1200" cap="none" spc="0" normalizeH="0" baseline="0" noProof="0" dirty="0">
              <a:ln>
                <a:noFill/>
              </a:ln>
              <a:solidFill>
                <a:srgbClr val="FF33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rPr>
              <a:t>Strategy 1: Strengthen community partnerships through cross-agency training, shared data system, and client-focused teams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rPr>
              <a:t>Strategy 2: Define list of shared values and align</a:t>
            </a:r>
            <a:r>
              <a:rPr kumimoji="0" lang="en-US" sz="2000" b="0" i="0" u="none" strike="noStrike" kern="1200" cap="none" spc="0" normalizeH="0" noProof="0" dirty="0">
                <a:ln>
                  <a:noFill/>
                </a:ln>
                <a:solidFill>
                  <a:schemeClr val="bg2">
                    <a:lumMod val="50000"/>
                  </a:schemeClr>
                </a:solidFill>
                <a:effectLst/>
                <a:uLnTx/>
                <a:uFillTx/>
                <a:latin typeface="+mn-lt"/>
                <a:ea typeface="+mn-ea"/>
                <a:cs typeface="+mn-cs"/>
              </a:rPr>
              <a:t> community behaviors</a:t>
            </a:r>
            <a:endPar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chemeClr val="bg2">
                  <a:lumMod val="50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rPr>
              <a:t>Strategy 3: Examine the service delivery landscape to identify the gaps, overlaps and potential solutions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1"/>
            <a:ext cx="91440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3399"/>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bg2">
                    <a:lumMod val="50000"/>
                  </a:schemeClr>
                </a:solidFill>
                <a:effectLst/>
                <a:uLnTx/>
                <a:uFillTx/>
                <a:latin typeface="+mj-lt"/>
                <a:ea typeface="+mj-ea"/>
                <a:cs typeface="+mj-cs"/>
              </a:rPr>
              <a:t>Mutually Reinforcing Partnerships</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FF3399"/>
                </a:solidFill>
                <a:effectLst/>
                <a:uLnTx/>
                <a:uFillTx/>
                <a:latin typeface="+mn-lt"/>
                <a:ea typeface="+mn-ea"/>
                <a:cs typeface="+mn-cs"/>
              </a:rPr>
              <a:t>Goal 2: Forge partnerships among traditional and non-traditional partners to increase awareness in</a:t>
            </a:r>
            <a:r>
              <a:rPr kumimoji="0" lang="en-US" sz="2400" b="0" i="0" u="none" strike="noStrike" kern="1200" cap="none" spc="0" normalizeH="0" noProof="0" dirty="0">
                <a:ln>
                  <a:noFill/>
                </a:ln>
                <a:solidFill>
                  <a:srgbClr val="FF3399"/>
                </a:solidFill>
                <a:effectLst/>
                <a:uLnTx/>
                <a:uFillTx/>
                <a:latin typeface="+mn-lt"/>
                <a:ea typeface="+mn-ea"/>
                <a:cs typeface="+mn-cs"/>
              </a:rPr>
              <a:t> mental health issue and provide holistic care.</a:t>
            </a:r>
            <a:endParaRPr kumimoji="0" lang="en-US" sz="2400" b="0" i="0" u="none" strike="noStrike" kern="1200" cap="none" spc="0" normalizeH="0" baseline="0" noProof="0" dirty="0">
              <a:ln>
                <a:noFill/>
              </a:ln>
              <a:solidFill>
                <a:srgbClr val="FF33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rPr>
              <a:t>Strategy 1: Identify traditional and non-traditional stakeholders who are not participating in Mental Health Connection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rPr>
              <a:t>Strategy 2: Conduct listening sessions with stakeholders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chemeClr val="bg2">
                  <a:lumMod val="50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rPr>
              <a:t>Strategy 3: Foster mutually beneficial relationships</a:t>
            </a:r>
            <a:r>
              <a:rPr kumimoji="0" lang="en-US" sz="2000" b="0" i="0" u="none" strike="noStrike" kern="1200" cap="none" spc="0" normalizeH="0" noProof="0" dirty="0">
                <a:ln>
                  <a:noFill/>
                </a:ln>
                <a:solidFill>
                  <a:schemeClr val="bg2">
                    <a:lumMod val="50000"/>
                  </a:schemeClr>
                </a:solidFill>
                <a:effectLst/>
                <a:uLnTx/>
                <a:uFillTx/>
                <a:latin typeface="+mn-lt"/>
                <a:ea typeface="+mn-ea"/>
                <a:cs typeface="+mn-cs"/>
              </a:rPr>
              <a:t> that increase awareness of mental health issues</a:t>
            </a:r>
            <a:endParaRPr kumimoji="0" lang="en-US" sz="2000" b="0" i="0" u="none" strike="noStrike" kern="1200" cap="none" spc="0" normalizeH="0" baseline="0" noProof="0" dirty="0">
              <a:ln>
                <a:noFill/>
              </a:ln>
              <a:solidFill>
                <a:schemeClr val="bg2">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4663ff83-6b3a-48f0-a2e8-3a4fb982ac38" descr="C154FE16-17F5-447D-A93A-E543DA9E1B37@gateway"/>
          <p:cNvPicPr>
            <a:picLocks noChangeAspect="1" noChangeArrowheads="1"/>
          </p:cNvPicPr>
          <p:nvPr/>
        </p:nvPicPr>
        <p:blipFill>
          <a:blip r:embed="rId2" cstate="print"/>
          <a:srcRect/>
          <a:stretch>
            <a:fillRect/>
          </a:stretch>
        </p:blipFill>
        <p:spPr bwMode="auto">
          <a:xfrm rot="5400000">
            <a:off x="2079399" y="359001"/>
            <a:ext cx="5189989" cy="69103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9900"/>
                </a:solidFill>
                <a:effectLst/>
                <a:uLnTx/>
                <a:uFillTx/>
                <a:latin typeface="+mj-lt"/>
                <a:ea typeface="+mj-ea"/>
                <a:cs typeface="+mj-cs"/>
              </a:rPr>
              <a:t>Platform</a:t>
            </a:r>
            <a:br>
              <a:rPr kumimoji="0" lang="en-US" sz="4400" b="0" i="0" u="none" strike="noStrike" kern="1200" cap="none" spc="0" normalizeH="0" baseline="0" noProof="0" dirty="0">
                <a:ln>
                  <a:noFill/>
                </a:ln>
                <a:solidFill>
                  <a:srgbClr val="009900"/>
                </a:solidFill>
                <a:effectLst/>
                <a:uLnTx/>
                <a:uFillTx/>
                <a:latin typeface="+mj-lt"/>
                <a:ea typeface="+mj-ea"/>
                <a:cs typeface="+mj-cs"/>
              </a:rPr>
            </a:br>
            <a:r>
              <a:rPr kumimoji="0" lang="en-US" sz="4400" b="0" i="0" u="none" strike="noStrike" kern="1200" cap="none" spc="0" normalizeH="0" baseline="0" noProof="0" dirty="0">
                <a:ln>
                  <a:noFill/>
                </a:ln>
                <a:solidFill>
                  <a:srgbClr val="0099FF"/>
                </a:solidFill>
                <a:effectLst/>
                <a:uLnTx/>
                <a:uFillTx/>
                <a:latin typeface="+mj-lt"/>
                <a:ea typeface="+mj-ea"/>
                <a:cs typeface="+mj-cs"/>
              </a:rPr>
              <a:t>Engagement</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009900"/>
                </a:solidFill>
                <a:effectLst/>
                <a:uLnTx/>
                <a:uFillTx/>
                <a:latin typeface="+mn-lt"/>
                <a:ea typeface="+mn-ea"/>
                <a:cs typeface="+mn-cs"/>
              </a:rPr>
              <a:t>Goal 1: Create a culture that supports the active participation of individuals, family members and associated partnership agencies</a:t>
            </a:r>
            <a:r>
              <a:rPr kumimoji="0" lang="en-US" sz="2400" b="0" i="0" u="none" strike="noStrike" kern="1200" cap="none" spc="0" normalizeH="0" noProof="0" dirty="0">
                <a:ln>
                  <a:noFill/>
                </a:ln>
                <a:solidFill>
                  <a:srgbClr val="009900"/>
                </a:solidFill>
                <a:effectLst/>
                <a:uLnTx/>
                <a:uFillTx/>
                <a:latin typeface="+mn-lt"/>
                <a:ea typeface="+mn-ea"/>
                <a:cs typeface="+mn-cs"/>
              </a:rPr>
              <a:t>.</a:t>
            </a:r>
            <a:endParaRPr kumimoji="0" lang="en-US" sz="24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0099FF"/>
                </a:solidFill>
                <a:effectLst/>
                <a:uLnTx/>
                <a:uFillTx/>
                <a:latin typeface="+mn-lt"/>
                <a:ea typeface="+mn-ea"/>
                <a:cs typeface="+mn-cs"/>
              </a:rPr>
              <a:t>Strategy 1: Create a linkage system to reduce barriers through quarterly meetings, monthly newsletters and social network site among professionals to share resources, programs, experiences,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0099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0099FF"/>
                </a:solidFill>
                <a:effectLst/>
                <a:uLnTx/>
                <a:uFillTx/>
                <a:latin typeface="+mn-lt"/>
                <a:ea typeface="+mn-ea"/>
                <a:cs typeface="+mn-cs"/>
              </a:rPr>
              <a:t>Strategy 2: Encourage peer support groups for similar disabilities through the Internet and other face-to-face connections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99FF"/>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9900"/>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rgbClr val="0099FF"/>
                </a:solidFill>
                <a:effectLst/>
                <a:uLnTx/>
                <a:uFillTx/>
                <a:latin typeface="+mj-lt"/>
                <a:ea typeface="+mj-ea"/>
                <a:cs typeface="+mj-cs"/>
              </a:rPr>
              <a:t>Engagement</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009900"/>
                </a:solidFill>
                <a:effectLst/>
                <a:uLnTx/>
                <a:uFillTx/>
                <a:latin typeface="+mn-lt"/>
                <a:ea typeface="+mn-ea"/>
                <a:cs typeface="+mn-cs"/>
              </a:rPr>
              <a:t>Goal 2: Involve families in all groups, i</a:t>
            </a:r>
            <a:r>
              <a:rPr kumimoji="0" lang="en-US" sz="2400" b="0" i="0" u="none" strike="noStrike" kern="1200" cap="none" spc="0" normalizeH="0" noProof="0" dirty="0">
                <a:ln>
                  <a:noFill/>
                </a:ln>
                <a:solidFill>
                  <a:srgbClr val="009900"/>
                </a:solidFill>
                <a:effectLst/>
                <a:uLnTx/>
                <a:uFillTx/>
                <a:latin typeface="+mn-lt"/>
                <a:ea typeface="+mn-ea"/>
                <a:cs typeface="+mn-cs"/>
              </a:rPr>
              <a:t>.e. committees, boards at all levels of care, including the decision-making process of policies.</a:t>
            </a:r>
            <a:endParaRPr kumimoji="0" lang="en-US" sz="2400" b="0" i="0" u="none" strike="noStrike" kern="1200" cap="none" spc="0" normalizeH="0" baseline="0" noProof="0" dirty="0">
              <a:ln>
                <a:noFill/>
              </a:ln>
              <a:solidFill>
                <a:srgbClr val="0099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0099FF"/>
                </a:solidFill>
                <a:effectLst/>
                <a:uLnTx/>
                <a:uFillTx/>
                <a:latin typeface="+mn-lt"/>
                <a:ea typeface="+mn-ea"/>
                <a:cs typeface="+mn-cs"/>
              </a:rPr>
              <a:t>Strategy 1: Family members receive training to become family partners/leaders to affect future change and lead peer-to-peer support groups.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0099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0099FF"/>
                </a:solidFill>
                <a:effectLst/>
                <a:uLnTx/>
                <a:uFillTx/>
                <a:latin typeface="+mn-lt"/>
                <a:ea typeface="+mn-ea"/>
                <a:cs typeface="+mn-cs"/>
              </a:rPr>
              <a:t>Strategy 2: Open communication between individuals and providers, </a:t>
            </a:r>
            <a:r>
              <a:rPr lang="en-US" sz="2000" dirty="0">
                <a:solidFill>
                  <a:srgbClr val="0099FF"/>
                </a:solidFill>
              </a:rPr>
              <a:t>which includes providers’ defining diagnosis and acronyms in layman’s terms, how the disability may affect the family (not just the individual, and providing the families with their rights at the time a disability is considered</a:t>
            </a:r>
            <a:endParaRPr kumimoji="0" lang="en-US" sz="2000" b="0" i="0" u="none" strike="noStrike" kern="1200" cap="none" spc="0" normalizeH="0" baseline="0" noProof="0" dirty="0">
              <a:ln>
                <a:noFill/>
              </a:ln>
              <a:solidFill>
                <a:srgbClr val="0099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rgbClr val="0099FF"/>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0099FF"/>
                </a:solidFill>
                <a:effectLst/>
                <a:uLnTx/>
                <a:uFillTx/>
                <a:latin typeface="+mn-lt"/>
                <a:ea typeface="+mn-ea"/>
                <a:cs typeface="+mn-cs"/>
              </a:rPr>
              <a:t>Strategy 3: Provide training for individuals on policy development (from legislation)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99FF"/>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0edce136-e0a4-4085-99f5-1fe71cca9949" descr="6116F7FA-B38A-475D-8037-1AC5E82C1D3F@gateway"/>
          <p:cNvPicPr>
            <a:picLocks noChangeAspect="1" noChangeArrowheads="1"/>
          </p:cNvPicPr>
          <p:nvPr/>
        </p:nvPicPr>
        <p:blipFill>
          <a:blip r:embed="rId2" cstate="print">
            <a:lum contrast="10000"/>
          </a:blip>
          <a:srcRect/>
          <a:stretch>
            <a:fillRect/>
          </a:stretch>
        </p:blipFill>
        <p:spPr bwMode="auto">
          <a:xfrm>
            <a:off x="914400" y="1219200"/>
            <a:ext cx="7086600" cy="53149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1"/>
            <a:ext cx="7772400" cy="1219200"/>
          </a:xfrm>
        </p:spPr>
        <p:txBody>
          <a:bodyPr/>
          <a:lstStyle/>
          <a:p>
            <a:r>
              <a:rPr lang="en-US" dirty="0">
                <a:solidFill>
                  <a:srgbClr val="006699"/>
                </a:solidFill>
              </a:rPr>
              <a:t>Platform</a:t>
            </a:r>
            <a:br>
              <a:rPr lang="en-US" dirty="0"/>
            </a:br>
            <a:r>
              <a:rPr lang="en-US" dirty="0">
                <a:solidFill>
                  <a:schemeClr val="accent6">
                    <a:lumMod val="75000"/>
                  </a:schemeClr>
                </a:solidFill>
              </a:rPr>
              <a:t>Quality of Care</a:t>
            </a:r>
          </a:p>
        </p:txBody>
      </p:sp>
      <p:sp>
        <p:nvSpPr>
          <p:cNvPr id="3" name="Subtitle 2"/>
          <p:cNvSpPr>
            <a:spLocks noGrp="1"/>
          </p:cNvSpPr>
          <p:nvPr>
            <p:ph type="subTitle" idx="1"/>
          </p:nvPr>
        </p:nvSpPr>
        <p:spPr>
          <a:xfrm>
            <a:off x="152400" y="2590800"/>
            <a:ext cx="8991600" cy="1752600"/>
          </a:xfrm>
        </p:spPr>
        <p:txBody>
          <a:bodyPr/>
          <a:lstStyle/>
          <a:p>
            <a:pPr algn="l"/>
            <a:r>
              <a:rPr lang="en-US" sz="2400" b="0" dirty="0">
                <a:solidFill>
                  <a:srgbClr val="006699"/>
                </a:solidFill>
              </a:rPr>
              <a:t>Goal 1: Organize a set of standards for all that includes all the facets of quality: timely, holistic, client-centered, family-centered, strengths-based, research-based and culturally/linguistically competent.</a:t>
            </a:r>
          </a:p>
          <a:p>
            <a:pPr algn="l"/>
            <a:endParaRPr lang="en-US" sz="1400" dirty="0"/>
          </a:p>
          <a:p>
            <a:pPr algn="l"/>
            <a:r>
              <a:rPr lang="en-US" sz="2000" b="0" dirty="0">
                <a:solidFill>
                  <a:schemeClr val="accent6">
                    <a:lumMod val="75000"/>
                  </a:schemeClr>
                </a:solidFill>
              </a:rPr>
              <a:t>Strategy 1: Create a consumer panel to inform quality of care practice</a:t>
            </a:r>
          </a:p>
          <a:p>
            <a:pPr algn="l"/>
            <a:endParaRPr lang="en-US" sz="2000" b="0" dirty="0">
              <a:solidFill>
                <a:schemeClr val="accent6">
                  <a:lumMod val="75000"/>
                </a:schemeClr>
              </a:solidFill>
            </a:endParaRPr>
          </a:p>
          <a:p>
            <a:pPr algn="l"/>
            <a:r>
              <a:rPr lang="en-US" sz="2000" b="0" dirty="0">
                <a:solidFill>
                  <a:schemeClr val="accent6">
                    <a:lumMod val="75000"/>
                  </a:schemeClr>
                </a:solidFill>
              </a:rPr>
              <a:t>Strategy 2: Make current research and community-based training on best practices available to all providers.</a:t>
            </a:r>
          </a:p>
          <a:p>
            <a:pPr algn="l"/>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6CC"/>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rgbClr val="FF0066"/>
                </a:solidFill>
                <a:effectLst/>
                <a:uLnTx/>
                <a:uFillTx/>
                <a:latin typeface="+mj-lt"/>
                <a:ea typeface="+mj-ea"/>
                <a:cs typeface="+mj-cs"/>
              </a:rPr>
              <a:t>Workforce Development</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0066CC"/>
                </a:solidFill>
                <a:effectLst/>
                <a:uLnTx/>
                <a:uFillTx/>
                <a:latin typeface="+mn-lt"/>
                <a:ea typeface="+mn-ea"/>
                <a:cs typeface="+mn-cs"/>
              </a:rPr>
              <a:t>Goal 1: Develop</a:t>
            </a:r>
            <a:r>
              <a:rPr kumimoji="0" lang="en-US" sz="2400" b="0" i="0" u="none" strike="noStrike" kern="1200" cap="none" spc="0" normalizeH="0" noProof="0" dirty="0">
                <a:ln>
                  <a:noFill/>
                </a:ln>
                <a:solidFill>
                  <a:srgbClr val="0066CC"/>
                </a:solidFill>
                <a:effectLst/>
                <a:uLnTx/>
                <a:uFillTx/>
                <a:latin typeface="+mn-lt"/>
                <a:ea typeface="+mn-ea"/>
                <a:cs typeface="+mn-cs"/>
              </a:rPr>
              <a:t> a well-informed, culturally and linguistically competent workforce that engages people.</a:t>
            </a:r>
            <a:endParaRPr kumimoji="0" lang="en-US" sz="2400" b="0" i="0" u="none" strike="noStrike" kern="1200" cap="none" spc="0" normalizeH="0" baseline="0" noProof="0" dirty="0">
              <a:ln>
                <a:noFill/>
              </a:ln>
              <a:solidFill>
                <a:srgbClr val="0066CC"/>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FF0066"/>
                </a:solidFill>
                <a:effectLst/>
                <a:uLnTx/>
                <a:uFillTx/>
                <a:latin typeface="+mn-lt"/>
                <a:ea typeface="+mn-ea"/>
                <a:cs typeface="+mn-cs"/>
              </a:rPr>
              <a:t>Strategy 1: Engage in Human Resources – by June 1, Human Resources</a:t>
            </a:r>
            <a:r>
              <a:rPr kumimoji="0" lang="en-US" sz="2000" b="0" i="0" u="none" strike="noStrike" kern="1200" cap="none" spc="0" normalizeH="0" noProof="0" dirty="0">
                <a:ln>
                  <a:noFill/>
                </a:ln>
                <a:solidFill>
                  <a:srgbClr val="FF0066"/>
                </a:solidFill>
                <a:effectLst/>
                <a:uLnTx/>
                <a:uFillTx/>
                <a:latin typeface="+mn-lt"/>
                <a:ea typeface="+mn-ea"/>
                <a:cs typeface="+mn-cs"/>
              </a:rPr>
              <a:t> meetings of mental health organizations</a:t>
            </a:r>
            <a:endParaRPr kumimoji="0" lang="en-US" sz="2000" b="0" i="0" u="none" strike="noStrike" kern="1200" cap="none" spc="0" normalizeH="0" baseline="0" noProof="0" dirty="0">
              <a:ln>
                <a:noFill/>
              </a:ln>
              <a:solidFill>
                <a:srgbClr val="FF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FF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FF0066"/>
                </a:solidFill>
                <a:effectLst/>
                <a:uLnTx/>
                <a:uFillTx/>
                <a:latin typeface="+mn-lt"/>
                <a:ea typeface="+mn-ea"/>
                <a:cs typeface="+mn-cs"/>
              </a:rPr>
              <a:t>Strategy 2: Provide direct education about the families we serve early in the recruitment/hiring process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rgbClr val="FF0066"/>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FF0066"/>
                </a:solidFill>
                <a:effectLst/>
                <a:uLnTx/>
                <a:uFillTx/>
                <a:latin typeface="+mn-lt"/>
                <a:ea typeface="+mn-ea"/>
                <a:cs typeface="+mn-cs"/>
              </a:rPr>
              <a:t>Strategy 3: Provide training to improve cultural and linguistic competence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FF0066"/>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6CC"/>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rgbClr val="FF0066"/>
                </a:solidFill>
                <a:effectLst/>
                <a:uLnTx/>
                <a:uFillTx/>
                <a:latin typeface="+mj-lt"/>
                <a:ea typeface="+mj-ea"/>
                <a:cs typeface="+mj-cs"/>
              </a:rPr>
              <a:t>Workforce Development</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0066CC"/>
                </a:solidFill>
                <a:effectLst/>
                <a:uLnTx/>
                <a:uFillTx/>
                <a:latin typeface="+mn-lt"/>
                <a:ea typeface="+mn-ea"/>
                <a:cs typeface="+mn-cs"/>
              </a:rPr>
              <a:t>Goal 2: Achieve adequate workforce compensation</a:t>
            </a:r>
            <a:r>
              <a:rPr kumimoji="0" lang="en-US" sz="2400" b="0" i="0" u="none" strike="noStrike" kern="1200" cap="none" spc="0" normalizeH="0" noProof="0" dirty="0">
                <a:ln>
                  <a:noFill/>
                </a:ln>
                <a:solidFill>
                  <a:srgbClr val="0066CC"/>
                </a:solidFill>
                <a:effectLst/>
                <a:uLnTx/>
                <a:uFillTx/>
                <a:latin typeface="+mn-lt"/>
                <a:ea typeface="+mn-ea"/>
                <a:cs typeface="+mn-cs"/>
              </a:rPr>
              <a:t> by 2017.</a:t>
            </a:r>
            <a:endParaRPr kumimoji="0" lang="en-US" sz="2400" b="0" i="0" u="none" strike="noStrike" kern="1200" cap="none" spc="0" normalizeH="0" baseline="0" noProof="0" dirty="0">
              <a:ln>
                <a:noFill/>
              </a:ln>
              <a:solidFill>
                <a:srgbClr val="0066CC"/>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FF0066"/>
                </a:solidFill>
                <a:effectLst/>
                <a:uLnTx/>
                <a:uFillTx/>
                <a:latin typeface="+mn-lt"/>
                <a:ea typeface="+mn-ea"/>
                <a:cs typeface="+mn-cs"/>
              </a:rPr>
              <a:t>Strategy 1: Creative compensation/incentives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FF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FF0066"/>
                </a:solidFill>
                <a:effectLst/>
                <a:uLnTx/>
                <a:uFillTx/>
                <a:latin typeface="+mn-lt"/>
                <a:ea typeface="+mn-ea"/>
                <a:cs typeface="+mn-cs"/>
              </a:rPr>
              <a:t>Strategy 2: Public awareness campaign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rgbClr val="FF0066"/>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FF0066"/>
                </a:solidFill>
                <a:effectLst/>
                <a:uLnTx/>
                <a:uFillTx/>
                <a:latin typeface="+mn-lt"/>
                <a:ea typeface="+mn-ea"/>
                <a:cs typeface="+mn-cs"/>
              </a:rPr>
              <a:t>Strategy 3: Salary/compensation survey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FF0066"/>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66CC"/>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rgbClr val="FF0066"/>
                </a:solidFill>
                <a:effectLst/>
                <a:uLnTx/>
                <a:uFillTx/>
                <a:latin typeface="+mj-lt"/>
                <a:ea typeface="+mj-ea"/>
                <a:cs typeface="+mj-cs"/>
              </a:rPr>
              <a:t>Workforce Development</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0066CC"/>
                </a:solidFill>
                <a:effectLst/>
                <a:uLnTx/>
                <a:uFillTx/>
                <a:latin typeface="+mn-lt"/>
                <a:ea typeface="+mn-ea"/>
                <a:cs typeface="+mn-cs"/>
              </a:rPr>
              <a:t>Goal 3: Utilize ongoing training and peer mentors to encourage effective and current service delivery</a:t>
            </a:r>
            <a:r>
              <a:rPr kumimoji="0" lang="en-US" sz="2400" b="0" i="0" u="none" strike="noStrike" kern="1200" cap="none" spc="0" normalizeH="0" noProof="0" dirty="0">
                <a:ln>
                  <a:noFill/>
                </a:ln>
                <a:solidFill>
                  <a:srgbClr val="0066CC"/>
                </a:solidFill>
                <a:effectLst/>
                <a:uLnTx/>
                <a:uFillTx/>
                <a:latin typeface="+mn-lt"/>
                <a:ea typeface="+mn-ea"/>
                <a:cs typeface="+mn-cs"/>
              </a:rPr>
              <a:t>.</a:t>
            </a:r>
            <a:endParaRPr kumimoji="0" lang="en-US" sz="2400" b="0" i="0" u="none" strike="noStrike" kern="1200" cap="none" spc="0" normalizeH="0" baseline="0" noProof="0" dirty="0">
              <a:ln>
                <a:noFill/>
              </a:ln>
              <a:solidFill>
                <a:srgbClr val="0066CC"/>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FF0066"/>
                </a:solidFill>
                <a:effectLst/>
                <a:uLnTx/>
                <a:uFillTx/>
                <a:latin typeface="+mn-lt"/>
                <a:ea typeface="+mn-ea"/>
                <a:cs typeface="+mn-cs"/>
              </a:rPr>
              <a:t>Strategy 1: Peer mentoring program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FF0066"/>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FF0066"/>
                </a:solidFill>
                <a:effectLst/>
                <a:uLnTx/>
                <a:uFillTx/>
                <a:latin typeface="+mn-lt"/>
                <a:ea typeface="+mn-ea"/>
                <a:cs typeface="+mn-cs"/>
              </a:rPr>
              <a:t>Strategy 2: Partner with academic institution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201dfff9-ec28-45ca-a011-27e73f0ce908" descr="16A73080-BB42-4231-8D75-9AD293731730@gateway"/>
          <p:cNvPicPr>
            <a:picLocks noChangeAspect="1" noChangeArrowheads="1"/>
          </p:cNvPicPr>
          <p:nvPr/>
        </p:nvPicPr>
        <p:blipFill>
          <a:blip r:embed="rId2" cstate="print"/>
          <a:srcRect/>
          <a:stretch>
            <a:fillRect/>
          </a:stretch>
        </p:blipFill>
        <p:spPr bwMode="auto">
          <a:xfrm>
            <a:off x="762000" y="1219200"/>
            <a:ext cx="7124700" cy="53435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B626F"/>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accent4">
                    <a:lumMod val="50000"/>
                  </a:schemeClr>
                </a:solidFill>
                <a:effectLst/>
                <a:uLnTx/>
                <a:uFillTx/>
                <a:latin typeface="+mj-lt"/>
                <a:ea typeface="+mj-ea"/>
                <a:cs typeface="+mj-cs"/>
              </a:rPr>
              <a:t>Outcomes</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2B626F"/>
                </a:solidFill>
                <a:effectLst/>
                <a:uLnTx/>
                <a:uFillTx/>
                <a:latin typeface="+mn-lt"/>
                <a:ea typeface="+mn-ea"/>
                <a:cs typeface="+mn-cs"/>
              </a:rPr>
              <a:t>Goal 1: Have a supported infrastructure to collect cross-system data within a five-year period, such that outcomes are meaningful and can be used in the community</a:t>
            </a:r>
            <a:r>
              <a:rPr kumimoji="0" lang="en-US" sz="2400" b="0" i="0" u="none" strike="noStrike" kern="1200" cap="none" spc="0" normalizeH="0" noProof="0" dirty="0">
                <a:ln>
                  <a:noFill/>
                </a:ln>
                <a:solidFill>
                  <a:srgbClr val="2B626F"/>
                </a:solidFill>
                <a:effectLst/>
                <a:uLnTx/>
                <a:uFillTx/>
                <a:latin typeface="+mn-lt"/>
                <a:ea typeface="+mn-ea"/>
                <a:cs typeface="+mn-cs"/>
              </a:rPr>
              <a:t>.</a:t>
            </a:r>
            <a:endParaRPr kumimoji="0" lang="en-US" sz="2400" b="0" i="0" u="none" strike="noStrike" kern="1200" cap="none" spc="0" normalizeH="0" baseline="0" noProof="0" dirty="0">
              <a:ln>
                <a:noFill/>
              </a:ln>
              <a:solidFill>
                <a:srgbClr val="2B626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rPr>
              <a:t>Strategy 1: Core components of the Mental Health Connection vision will be identified </a:t>
            </a:r>
            <a:r>
              <a:rPr lang="en-US" sz="2000" dirty="0">
                <a:solidFill>
                  <a:schemeClr val="accent4">
                    <a:lumMod val="50000"/>
                  </a:schemeClr>
                </a:solidFill>
              </a:rPr>
              <a:t>by Dec. 20, 2012</a:t>
            </a:r>
            <a:endPar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rPr>
              <a:t>Strategy 2: Mental Health Connection will develop a multi-agency Outcomes Committee by May 31, 2012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chemeClr val="accent4">
                  <a:lumMod val="50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rPr>
              <a:t>Strategy 3: Identify technology tools that allow efficient collection of data and modifiable reporting functions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B626F"/>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rgbClr val="403152"/>
                </a:solidFill>
                <a:effectLst/>
                <a:uLnTx/>
                <a:uFillTx/>
                <a:latin typeface="+mj-lt"/>
                <a:ea typeface="+mj-ea"/>
                <a:cs typeface="+mj-cs"/>
              </a:rPr>
              <a:t>Outcomes</a:t>
            </a:r>
          </a:p>
        </p:txBody>
      </p:sp>
      <p:sp>
        <p:nvSpPr>
          <p:cNvPr id="6"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2B626F"/>
                </a:solidFill>
                <a:effectLst/>
                <a:uLnTx/>
                <a:uFillTx/>
                <a:latin typeface="+mn-lt"/>
                <a:ea typeface="+mn-ea"/>
                <a:cs typeface="+mn-cs"/>
              </a:rPr>
              <a:t>Goal 2: Mental Health Connection members will utilize data, evaluation and outcomes to determine the effectiveness of the Tarrant County mental health delivery system</a:t>
            </a:r>
            <a:r>
              <a:rPr kumimoji="0" lang="en-US" sz="2400" b="0" i="0" u="none" strike="noStrike" kern="1200" cap="none" spc="0" normalizeH="0" noProof="0" dirty="0">
                <a:ln>
                  <a:noFill/>
                </a:ln>
                <a:solidFill>
                  <a:srgbClr val="2B626F"/>
                </a:solidFill>
                <a:effectLst/>
                <a:uLnTx/>
                <a:uFillTx/>
                <a:latin typeface="+mn-lt"/>
                <a:ea typeface="+mn-ea"/>
                <a:cs typeface="+mn-cs"/>
              </a:rPr>
              <a:t>.</a:t>
            </a:r>
            <a:endParaRPr kumimoji="0" lang="en-US" sz="2400" b="0" i="0" u="none" strike="noStrike" kern="1200" cap="none" spc="0" normalizeH="0" baseline="0" noProof="0" dirty="0">
              <a:ln>
                <a:noFill/>
              </a:ln>
              <a:solidFill>
                <a:srgbClr val="2B626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rgbClr val="403152"/>
                </a:solidFill>
                <a:effectLst/>
                <a:uLnTx/>
                <a:uFillTx/>
                <a:latin typeface="+mn-lt"/>
                <a:ea typeface="+mn-ea"/>
                <a:cs typeface="+mn-cs"/>
              </a:rPr>
              <a:t>Strategy 1: Mental Health Connection will develop a recommended set of outcome indicators by December 1, 2012, that agencies can add to their outcome process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403152"/>
              </a:solidFill>
              <a:effectLst/>
              <a:uLnTx/>
              <a:uFillTx/>
              <a:latin typeface="+mn-lt"/>
              <a:ea typeface="+mn-ea"/>
              <a:cs typeface="+mn-cs"/>
            </a:endParaRPr>
          </a:p>
          <a:p>
            <a:pPr marL="342900" lvl="0" indent="-342900">
              <a:spcBef>
                <a:spcPct val="20000"/>
              </a:spcBef>
            </a:pPr>
            <a:r>
              <a:rPr kumimoji="0" lang="en-US" sz="2000" b="0" i="0" u="none" strike="noStrike" kern="1200" cap="none" spc="0" normalizeH="0" baseline="0" noProof="0" dirty="0">
                <a:ln>
                  <a:noFill/>
                </a:ln>
                <a:solidFill>
                  <a:srgbClr val="403152"/>
                </a:solidFill>
                <a:effectLst/>
                <a:uLnTx/>
                <a:uFillTx/>
                <a:latin typeface="+mn-lt"/>
                <a:ea typeface="+mn-ea"/>
                <a:cs typeface="+mn-cs"/>
              </a:rPr>
              <a:t>Strategy 2</a:t>
            </a:r>
            <a:r>
              <a:rPr lang="en-US" sz="2000" dirty="0">
                <a:solidFill>
                  <a:srgbClr val="403152"/>
                </a:solidFill>
              </a:rPr>
              <a:t>: Provide technical assistance to member agencies to establish data pertaining to the recommended outcomes by December 31, 2013</a:t>
            </a:r>
            <a:endParaRPr kumimoji="0" lang="en-US" sz="2000" b="0" i="0" u="none" strike="noStrike" kern="1200" cap="none" spc="0" normalizeH="0" baseline="0" noProof="0" dirty="0">
              <a:ln>
                <a:noFill/>
              </a:ln>
              <a:solidFill>
                <a:srgbClr val="40315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rgbClr val="403152"/>
              </a:solidFill>
            </a:endParaRPr>
          </a:p>
          <a:p>
            <a:pPr marL="342900" lvl="0" indent="-342900">
              <a:spcBef>
                <a:spcPct val="20000"/>
              </a:spcBef>
              <a:defRPr/>
            </a:pPr>
            <a:r>
              <a:rPr kumimoji="0" lang="en-US" sz="2000" b="0" i="0" u="none" strike="noStrike" kern="1200" cap="none" spc="0" normalizeH="0" baseline="0" noProof="0" dirty="0">
                <a:ln>
                  <a:noFill/>
                </a:ln>
                <a:solidFill>
                  <a:srgbClr val="403152"/>
                </a:solidFill>
                <a:effectLst/>
                <a:uLnTx/>
                <a:uFillTx/>
                <a:latin typeface="+mn-lt"/>
                <a:ea typeface="+mn-ea"/>
                <a:cs typeface="+mn-cs"/>
              </a:rPr>
              <a:t>Strategy 3:</a:t>
            </a:r>
            <a:r>
              <a:rPr kumimoji="0" lang="en-US" sz="2000" b="0" i="0" u="none" strike="noStrike" kern="1200" cap="none" spc="0" normalizeH="0" noProof="0" dirty="0">
                <a:ln>
                  <a:noFill/>
                </a:ln>
                <a:solidFill>
                  <a:srgbClr val="403152"/>
                </a:solidFill>
                <a:effectLst/>
                <a:uLnTx/>
                <a:uFillTx/>
                <a:latin typeface="+mn-lt"/>
                <a:ea typeface="+mn-ea"/>
                <a:cs typeface="+mn-cs"/>
              </a:rPr>
              <a:t> </a:t>
            </a:r>
            <a:r>
              <a:rPr lang="en-US" sz="2000" dirty="0">
                <a:solidFill>
                  <a:srgbClr val="403152"/>
                </a:solidFill>
              </a:rPr>
              <a:t>Member Mental Health Connection agencies can/will submit data for recommended outcomes by March 31, 2017</a:t>
            </a:r>
            <a:endParaRPr kumimoji="0" lang="en-US" sz="2000" b="0" i="0" u="none" strike="noStrike" kern="1200" cap="none" spc="0" normalizeH="0" baseline="0" noProof="0" dirty="0">
              <a:ln>
                <a:noFill/>
              </a:ln>
              <a:solidFill>
                <a:srgbClr val="40315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2B626F"/>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rgbClr val="403152"/>
                </a:solidFill>
                <a:effectLst/>
                <a:uLnTx/>
                <a:uFillTx/>
                <a:latin typeface="+mj-lt"/>
                <a:ea typeface="+mj-ea"/>
                <a:cs typeface="+mj-cs"/>
              </a:rPr>
              <a:t>Outcomes</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2B626F"/>
                </a:solidFill>
                <a:effectLst/>
                <a:uLnTx/>
                <a:uFillTx/>
                <a:latin typeface="+mn-lt"/>
                <a:ea typeface="+mn-ea"/>
                <a:cs typeface="+mn-cs"/>
              </a:rPr>
              <a:t>Goal 3: Effectively communicate system-wide outcomes at regular intervals to the community</a:t>
            </a:r>
            <a:r>
              <a:rPr kumimoji="0" lang="en-US" sz="2400" b="0" i="0" u="none" strike="noStrike" kern="1200" cap="none" spc="0" normalizeH="0" noProof="0" dirty="0">
                <a:ln>
                  <a:noFill/>
                </a:ln>
                <a:solidFill>
                  <a:srgbClr val="2B626F"/>
                </a:solidFill>
                <a:effectLst/>
                <a:uLnTx/>
                <a:uFillTx/>
                <a:latin typeface="+mn-lt"/>
                <a:ea typeface="+mn-ea"/>
                <a:cs typeface="+mn-cs"/>
              </a:rPr>
              <a:t>.</a:t>
            </a:r>
            <a:endParaRPr kumimoji="0" lang="en-US" sz="2400" b="0" i="0" u="none" strike="noStrike" kern="1200" cap="none" spc="0" normalizeH="0" baseline="0" noProof="0" dirty="0">
              <a:ln>
                <a:noFill/>
              </a:ln>
              <a:solidFill>
                <a:srgbClr val="2B626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rPr>
              <a:t>Strategy 1: Mental Health Connection will identify stakeholders and encourage buy-in throughout the community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endParaRPr>
          </a:p>
          <a:p>
            <a:pPr marL="342900" lvl="0" indent="-342900">
              <a:spcBef>
                <a:spcPct val="20000"/>
              </a:spcBef>
            </a:pPr>
            <a:r>
              <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rPr>
              <a:t>Strategy 2</a:t>
            </a:r>
            <a:r>
              <a:rPr lang="en-US" sz="2000" dirty="0">
                <a:solidFill>
                  <a:schemeClr val="accent4">
                    <a:lumMod val="50000"/>
                  </a:schemeClr>
                </a:solidFill>
              </a:rPr>
              <a:t>: Identified stakeholders will create an adaptive, comprehensive Outcomes Communication Plan</a:t>
            </a:r>
            <a:endPar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chemeClr val="accent4">
                  <a:lumMod val="50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4">
                    <a:lumMod val="50000"/>
                  </a:schemeClr>
                </a:solidFill>
                <a:effectLst/>
                <a:uLnTx/>
                <a:uFillTx/>
                <a:latin typeface="+mn-lt"/>
                <a:ea typeface="+mn-ea"/>
                <a:cs typeface="+mn-cs"/>
              </a:rPr>
              <a:t>Strategy 3: Mental Health Connection implements communication plan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accent4">
                  <a:lumMod val="50000"/>
                </a:schemeClr>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253c2b5b-0282-4e1a-a26f-60dde7926134" descr="E1C2F2AF-C5BF-4B81-96A4-FD89D3C8BDA7@gateway"/>
          <p:cNvPicPr>
            <a:picLocks noChangeAspect="1" noChangeArrowheads="1"/>
          </p:cNvPicPr>
          <p:nvPr/>
        </p:nvPicPr>
        <p:blipFill>
          <a:blip r:embed="rId2" cstate="print"/>
          <a:srcRect/>
          <a:stretch>
            <a:fillRect/>
          </a:stretch>
        </p:blipFill>
        <p:spPr bwMode="auto">
          <a:xfrm>
            <a:off x="685800" y="1295400"/>
            <a:ext cx="7124700" cy="53435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609601"/>
            <a:ext cx="7772400" cy="467359"/>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0" i="0" u="none" strike="noStrike" kern="1200" cap="none" spc="0" normalizeH="0" baseline="0" noProof="0">
                <a:ln>
                  <a:noFill/>
                </a:ln>
                <a:solidFill>
                  <a:schemeClr val="tx1"/>
                </a:solidFill>
                <a:effectLst/>
                <a:uLnTx/>
                <a:uFillTx/>
                <a:latin typeface="+mj-lt"/>
                <a:ea typeface="+mj-ea"/>
                <a:cs typeface="+mj-cs"/>
              </a:rPr>
              <a:t>Participants</a:t>
            </a:r>
            <a:endParaRPr kumimoji="0" lang="en-US" sz="6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Subtitle 2"/>
          <p:cNvSpPr txBox="1">
            <a:spLocks/>
          </p:cNvSpPr>
          <p:nvPr/>
        </p:nvSpPr>
        <p:spPr>
          <a:xfrm>
            <a:off x="685800" y="1676400"/>
            <a:ext cx="7868920" cy="4932680"/>
          </a:xfrm>
          <a:prstGeom prst="rect">
            <a:avLst/>
          </a:prstGeom>
        </p:spPr>
        <p:txBody>
          <a:bodyPr numCol="3" spcCol="64008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ACH Child and Family Services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AIDS Outreach Center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Alliance for Children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Arlington ISD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Arlington Life Shelter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Arlington Police Department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Catholic Charities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Child Protective Services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Child Study Center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City of Arlington Park &amp; </a:t>
            </a:r>
            <a:r>
              <a:rPr kumimoji="0" lang="en-US" sz="1050" b="1" i="0" u="none" strike="noStrike" kern="1200" cap="none" spc="0" normalizeH="0" baseline="0" noProof="0" dirty="0" err="1">
                <a:ln>
                  <a:noFill/>
                </a:ln>
                <a:solidFill>
                  <a:srgbClr val="FF0000"/>
                </a:solidFill>
                <a:effectLst/>
                <a:uLnTx/>
                <a:uFillTx/>
                <a:latin typeface="+mn-lt"/>
                <a:ea typeface="+mn-ea"/>
                <a:cs typeface="+mn-cs"/>
              </a:rPr>
              <a:t>Rec</a:t>
            </a:r>
            <a:endParaRPr kumimoji="0" lang="en-US" sz="1050" b="1"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City of Fort Worth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Community Volunteers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Cook Children's Healthcare System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Cook Children's Medical Center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Crime Victims Council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Family Members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Fort Worth ISD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Fort Worth Police Department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Hand in Hand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IDD Needs Council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JPS Health Network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Lena Pope Home, Inc.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Mental Health America of Greater Tarrant County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MHMR of Tarrant County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Office of Judge Glen Whitley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Office of Representative Vicki Truitt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Office of State Senator Wendy Davis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One Safe Place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Pecan Valley Center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Presbyterian Night Shelter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Private Practitioners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Recovery Resource Council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Safe Haven of Tarrant County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Samaritan House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Santa Fe Youth Services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Senior Citizens Services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Sundance Behavioral Health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Tarrant County Challenge, Inc.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Tarrant County CSCD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Tarrant County Juvenile Services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Tarrant County Mental Health Court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Tarrant County Public Health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Tarrant County Veterans Court Teen Lifeline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Texas Christian University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Texas Department of Assistive &amp; Rehabilitative Services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Texas Department of Family &amp; Protective Services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Texas Health &amp; Human Services Commission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Texas Health Harris Methodist Springwood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Texas Health Institute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The Art Station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The Excel Center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The Parenting Center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The Women's Center of Tarrant County, Inc.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Trauma Support Services of North Texas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Union Gospel Mission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United Way of Tarrant County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University of Texas at Austin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UNT Health Science Center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UTA School of  Social Work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UTA School of Nursing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World Relief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Youth Advocate Program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050" b="1" i="0" u="none" strike="noStrike" kern="1200" cap="none" spc="0" normalizeH="0" baseline="0" noProof="0" dirty="0">
                <a:ln>
                  <a:noFill/>
                </a:ln>
                <a:solidFill>
                  <a:srgbClr val="FF0000"/>
                </a:solidFill>
                <a:effectLst/>
                <a:uLnTx/>
                <a:uFillTx/>
                <a:latin typeface="+mn-lt"/>
                <a:ea typeface="+mn-ea"/>
                <a:cs typeface="+mn-cs"/>
              </a:rPr>
              <a:t>YWCA Fort Worth and Tarrant County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6699"/>
                </a:solidFill>
                <a:effectLst/>
                <a:uLnTx/>
                <a:uFillTx/>
                <a:latin typeface="+mj-lt"/>
                <a:ea typeface="+mj-ea"/>
                <a:cs typeface="+mj-cs"/>
              </a:rPr>
              <a:t>Platform</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accent6">
                    <a:lumMod val="75000"/>
                  </a:schemeClr>
                </a:solidFill>
                <a:effectLst/>
                <a:uLnTx/>
                <a:uFillTx/>
                <a:latin typeface="+mj-lt"/>
                <a:ea typeface="+mj-ea"/>
                <a:cs typeface="+mj-cs"/>
              </a:rPr>
              <a:t>Quality of Care</a:t>
            </a:r>
            <a:endParaRPr kumimoji="0" lang="en-US"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006699"/>
                </a:solidFill>
                <a:effectLst/>
                <a:uLnTx/>
                <a:uFillTx/>
                <a:latin typeface="+mn-lt"/>
                <a:ea typeface="+mn-ea"/>
                <a:cs typeface="+mn-cs"/>
              </a:rPr>
              <a:t>Goal 2: Create a culture of accountability</a:t>
            </a:r>
            <a:r>
              <a:rPr kumimoji="0" lang="en-US" sz="2400" b="0" i="0" u="none" strike="noStrike" kern="1200" cap="none" spc="0" normalizeH="0" noProof="0" dirty="0">
                <a:ln>
                  <a:noFill/>
                </a:ln>
                <a:solidFill>
                  <a:srgbClr val="006699"/>
                </a:solidFill>
                <a:effectLst/>
                <a:uLnTx/>
                <a:uFillTx/>
                <a:latin typeface="+mn-lt"/>
                <a:ea typeface="+mn-ea"/>
                <a:cs typeface="+mn-cs"/>
              </a:rPr>
              <a:t> for the workforce, starting with people who provide mental health intervention and then moving to people who come in contact with those who need mental health services.</a:t>
            </a:r>
            <a:endParaRPr kumimoji="0" lang="en-US" sz="2400" b="0"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6">
                    <a:lumMod val="75000"/>
                  </a:schemeClr>
                </a:solidFill>
                <a:effectLst/>
                <a:uLnTx/>
                <a:uFillTx/>
                <a:latin typeface="+mn-lt"/>
                <a:ea typeface="+mn-ea"/>
                <a:cs typeface="+mn-cs"/>
              </a:rPr>
              <a:t>Strategy: Individual agencies hold their staff accountable to the community with standards of quality care through annual evaluations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rgbClr val="006699"/>
                </a:solidFill>
                <a:effectLst/>
                <a:uLnTx/>
                <a:uFillTx/>
                <a:latin typeface="+mj-lt"/>
                <a:ea typeface="+mj-ea"/>
                <a:cs typeface="+mj-cs"/>
              </a:rPr>
              <a:t>Platform</a:t>
            </a:r>
            <a:br>
              <a:rPr kumimoji="0" lang="en-US" sz="4400" b="0" i="0" u="none" strike="noStrike" kern="1200" cap="none" spc="0" normalizeH="0" baseline="0" noProof="0">
                <a:ln>
                  <a:noFill/>
                </a:ln>
                <a:solidFill>
                  <a:schemeClr val="tx1"/>
                </a:solidFill>
                <a:effectLst/>
                <a:uLnTx/>
                <a:uFillTx/>
                <a:latin typeface="+mj-lt"/>
                <a:ea typeface="+mj-ea"/>
                <a:cs typeface="+mj-cs"/>
              </a:rPr>
            </a:br>
            <a:r>
              <a:rPr kumimoji="0" lang="en-US" sz="4400" b="0" i="0" u="none" strike="noStrike" kern="1200" cap="none" spc="0" normalizeH="0" baseline="0" noProof="0">
                <a:ln>
                  <a:noFill/>
                </a:ln>
                <a:solidFill>
                  <a:schemeClr val="accent6">
                    <a:lumMod val="75000"/>
                  </a:schemeClr>
                </a:solidFill>
                <a:effectLst/>
                <a:uLnTx/>
                <a:uFillTx/>
                <a:latin typeface="+mj-lt"/>
                <a:ea typeface="+mj-ea"/>
                <a:cs typeface="+mj-cs"/>
              </a:rPr>
              <a:t>Quality of Care</a:t>
            </a:r>
            <a:endParaRPr kumimoji="0" lang="en-US" sz="4400" b="0" i="0" u="none" strike="noStrike" kern="1200" cap="none" spc="0" normalizeH="0" baseline="0" noProof="0" dirty="0">
              <a:ln>
                <a:noFill/>
              </a:ln>
              <a:solidFill>
                <a:schemeClr val="accent6">
                  <a:lumMod val="75000"/>
                </a:schemeClr>
              </a:solidFill>
              <a:effectLst/>
              <a:uLnTx/>
              <a:uFillTx/>
              <a:latin typeface="+mj-lt"/>
              <a:ea typeface="+mj-ea"/>
              <a:cs typeface="+mj-cs"/>
            </a:endParaRP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006699"/>
                </a:solidFill>
                <a:effectLst/>
                <a:uLnTx/>
                <a:uFillTx/>
                <a:latin typeface="+mn-lt"/>
                <a:ea typeface="+mn-ea"/>
                <a:cs typeface="+mn-cs"/>
              </a:rPr>
              <a:t>Goal 3: Within five years, all providers/agencies will have implemented a highly individualized transition planning process.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6">
                    <a:lumMod val="75000"/>
                  </a:schemeClr>
                </a:solidFill>
                <a:effectLst/>
                <a:uLnTx/>
                <a:uFillTx/>
                <a:latin typeface="+mn-lt"/>
                <a:ea typeface="+mn-ea"/>
                <a:cs typeface="+mn-cs"/>
              </a:rPr>
              <a:t>Strategy 1: Initiate transition planning early in the treatment process and identify individual barriers to continuity of care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accent6">
                    <a:lumMod val="75000"/>
                  </a:schemeClr>
                </a:solidFill>
                <a:effectLst/>
                <a:uLnTx/>
                <a:uFillTx/>
                <a:latin typeface="+mn-lt"/>
                <a:ea typeface="+mn-ea"/>
                <a:cs typeface="+mn-cs"/>
              </a:rPr>
              <a:t>Strategy 2:</a:t>
            </a:r>
            <a:r>
              <a:rPr kumimoji="0" lang="en-US" sz="2000" b="0" i="0" u="none" strike="noStrike" kern="1200" cap="none" spc="0" normalizeH="0" noProof="0" dirty="0">
                <a:ln>
                  <a:noFill/>
                </a:ln>
                <a:solidFill>
                  <a:schemeClr val="accent6">
                    <a:lumMod val="75000"/>
                  </a:schemeClr>
                </a:solidFill>
                <a:effectLst/>
                <a:uLnTx/>
                <a:uFillTx/>
                <a:latin typeface="+mn-lt"/>
                <a:ea typeface="+mn-ea"/>
                <a:cs typeface="+mn-cs"/>
              </a:rPr>
              <a:t> Evaluate and assess best practices for after-care services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baseline="0" dirty="0">
              <a:solidFill>
                <a:schemeClr val="accent6">
                  <a:lumMod val="75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noProof="0" dirty="0">
                <a:ln>
                  <a:noFill/>
                </a:ln>
                <a:solidFill>
                  <a:schemeClr val="accent6">
                    <a:lumMod val="75000"/>
                  </a:schemeClr>
                </a:solidFill>
                <a:effectLst/>
                <a:uLnTx/>
                <a:uFillTx/>
                <a:latin typeface="+mn-lt"/>
                <a:ea typeface="+mn-ea"/>
                <a:cs typeface="+mn-cs"/>
              </a:rPr>
              <a:t>Strategy 3: Establish a framework of transition planning for all agencies (traditional and non-traditional stakeholders</a:t>
            </a:r>
            <a:endParaRPr kumimoji="0" lang="en-US" sz="2000" b="0" i="0" u="none" strike="noStrike" kern="1200" cap="none" spc="0" normalizeH="0" baseline="0" noProof="0" dirty="0">
              <a:ln>
                <a:noFill/>
              </a:ln>
              <a:solidFill>
                <a:schemeClr val="accent6">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8820b18-1714-41cf-8160-919f85ed6b86" descr="DCEDB13F-79DA-4C61-A5CA-E6DE96DE705A@gateway"/>
          <p:cNvPicPr>
            <a:picLocks noChangeAspect="1" noChangeArrowheads="1"/>
          </p:cNvPicPr>
          <p:nvPr/>
        </p:nvPicPr>
        <p:blipFill>
          <a:blip r:embed="rId2" cstate="print"/>
          <a:srcRect/>
          <a:stretch>
            <a:fillRect/>
          </a:stretch>
        </p:blipFill>
        <p:spPr bwMode="auto">
          <a:xfrm>
            <a:off x="762000" y="1362075"/>
            <a:ext cx="7124700" cy="53435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tx2">
                    <a:lumMod val="75000"/>
                  </a:schemeClr>
                </a:solidFill>
                <a:effectLst/>
                <a:uLnTx/>
                <a:uFillTx/>
                <a:latin typeface="+mj-lt"/>
                <a:ea typeface="+mj-ea"/>
                <a:cs typeface="+mj-cs"/>
              </a:rPr>
              <a:t>Access</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C00000"/>
                </a:solidFill>
                <a:effectLst/>
                <a:uLnTx/>
                <a:uFillTx/>
                <a:latin typeface="+mn-lt"/>
                <a:ea typeface="+mn-ea"/>
                <a:cs typeface="+mn-cs"/>
              </a:rPr>
              <a:t>Goal 1: By 2017, any person contacting any mental health agency</a:t>
            </a:r>
            <a:r>
              <a:rPr kumimoji="0" lang="en-US" sz="2400" b="0" i="0" u="none" strike="noStrike" kern="1200" cap="none" spc="0" normalizeH="0" noProof="0" dirty="0">
                <a:ln>
                  <a:noFill/>
                </a:ln>
                <a:solidFill>
                  <a:srgbClr val="C00000"/>
                </a:solidFill>
                <a:effectLst/>
                <a:uLnTx/>
                <a:uFillTx/>
                <a:latin typeface="+mn-lt"/>
                <a:ea typeface="+mn-ea"/>
                <a:cs typeface="+mn-cs"/>
              </a:rPr>
              <a:t> will receive a hassle-free, reliable process to identify client needs.</a:t>
            </a:r>
            <a:endParaRPr kumimoji="0" lang="en-US" sz="2400" b="0"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rPr>
              <a:t>Strategy 1: Develop a needs assessment tool used by all Tarrant County mental health agencies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rPr>
              <a:t>Strategy 2: Utilize Tarrant Cares to agree to “Terms and Conditions” in order to allow release of records and sharing between agencies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chemeClr val="tx2">
                  <a:lumMod val="75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rPr>
              <a:t>Strategy 3: Have a designated computer in each facility which allows clients to fill out information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tx2">
                    <a:lumMod val="75000"/>
                  </a:schemeClr>
                </a:solidFill>
                <a:effectLst/>
                <a:uLnTx/>
                <a:uFillTx/>
                <a:latin typeface="+mj-lt"/>
                <a:ea typeface="+mj-ea"/>
                <a:cs typeface="+mj-cs"/>
              </a:rPr>
              <a:t>Access</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C00000"/>
                </a:solidFill>
                <a:effectLst/>
                <a:uLnTx/>
                <a:uFillTx/>
                <a:latin typeface="+mn-lt"/>
                <a:ea typeface="+mn-ea"/>
                <a:cs typeface="+mn-cs"/>
              </a:rPr>
              <a:t>Goal 2: Create a culture in Tarrant County where any person who contacts any mental health agencies receives available, appropriate services in a timely manner.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rPr>
              <a:t>Strategy 1: Use technology effectively to share resources and availability, enabling hands-on navigation and warn (person-to-person)</a:t>
            </a:r>
            <a:r>
              <a:rPr kumimoji="0" lang="en-US" sz="2000" b="0" i="0" u="none" strike="noStrike" kern="1200" cap="none" spc="0" normalizeH="0" noProof="0" dirty="0">
                <a:ln>
                  <a:noFill/>
                </a:ln>
                <a:solidFill>
                  <a:schemeClr val="tx2">
                    <a:lumMod val="75000"/>
                  </a:schemeClr>
                </a:solidFill>
                <a:effectLst/>
                <a:uLnTx/>
                <a:uFillTx/>
                <a:latin typeface="+mn-lt"/>
                <a:ea typeface="+mn-ea"/>
                <a:cs typeface="+mn-cs"/>
              </a:rPr>
              <a:t> transfers and follow up</a:t>
            </a:r>
            <a:endPar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rPr>
              <a:t>Strategy 2: Create a system of training for staff with whom clients have first contact,</a:t>
            </a:r>
            <a:r>
              <a:rPr kumimoji="0" lang="en-US" sz="2000" b="0" i="0" u="none" strike="noStrike" kern="1200" cap="none" spc="0" normalizeH="0" noProof="0" dirty="0">
                <a:ln>
                  <a:noFill/>
                </a:ln>
                <a:solidFill>
                  <a:schemeClr val="tx2">
                    <a:lumMod val="75000"/>
                  </a:schemeClr>
                </a:solidFill>
                <a:effectLst/>
                <a:uLnTx/>
                <a:uFillTx/>
                <a:latin typeface="+mn-lt"/>
                <a:ea typeface="+mn-ea"/>
                <a:cs typeface="+mn-cs"/>
              </a:rPr>
              <a:t> including language</a:t>
            </a:r>
            <a:endPar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a:solidFill>
                <a:schemeClr val="tx2">
                  <a:lumMod val="75000"/>
                </a:schemeClr>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rPr>
              <a:t>Strategy 3: Establish a high-level</a:t>
            </a:r>
            <a:r>
              <a:rPr kumimoji="0" lang="en-US" sz="2000" b="0" i="0" u="none" strike="noStrike" kern="1200" cap="none" spc="0" normalizeH="0" noProof="0" dirty="0">
                <a:ln>
                  <a:noFill/>
                </a:ln>
                <a:solidFill>
                  <a:schemeClr val="tx2">
                    <a:lumMod val="75000"/>
                  </a:schemeClr>
                </a:solidFill>
                <a:effectLst/>
                <a:uLnTx/>
                <a:uFillTx/>
                <a:latin typeface="+mn-lt"/>
                <a:ea typeface="+mn-ea"/>
                <a:cs typeface="+mn-cs"/>
              </a:rPr>
              <a:t> intellectual problem-solving team as a stop-gap for intricate client needs</a:t>
            </a:r>
            <a:endPar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1"/>
            <a:ext cx="7772400" cy="1219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mj-lt"/>
                <a:ea typeface="+mj-ea"/>
                <a:cs typeface="+mj-cs"/>
              </a:rPr>
              <a:t>Platform</a:t>
            </a:r>
            <a:br>
              <a:rPr kumimoji="0" lang="en-US" sz="4400" b="0" i="0" u="none" strike="noStrike" kern="1200" cap="none" spc="0" normalizeH="0" baseline="0" noProof="0" dirty="0">
                <a:ln>
                  <a:noFill/>
                </a:ln>
                <a:solidFill>
                  <a:schemeClr val="tx1"/>
                </a:solidFill>
                <a:effectLst/>
                <a:uLnTx/>
                <a:uFillTx/>
                <a:latin typeface="+mj-lt"/>
                <a:ea typeface="+mj-ea"/>
                <a:cs typeface="+mj-cs"/>
              </a:rPr>
            </a:br>
            <a:r>
              <a:rPr kumimoji="0" lang="en-US" sz="4400" b="0" i="0" u="none" strike="noStrike" kern="1200" cap="none" spc="0" normalizeH="0" baseline="0" noProof="0" dirty="0">
                <a:ln>
                  <a:noFill/>
                </a:ln>
                <a:solidFill>
                  <a:schemeClr val="tx2">
                    <a:lumMod val="75000"/>
                  </a:schemeClr>
                </a:solidFill>
                <a:effectLst/>
                <a:uLnTx/>
                <a:uFillTx/>
                <a:latin typeface="+mj-lt"/>
                <a:ea typeface="+mj-ea"/>
                <a:cs typeface="+mj-cs"/>
              </a:rPr>
              <a:t>Access</a:t>
            </a:r>
          </a:p>
        </p:txBody>
      </p:sp>
      <p:sp>
        <p:nvSpPr>
          <p:cNvPr id="5" name="Subtitle 2"/>
          <p:cNvSpPr txBox="1">
            <a:spLocks/>
          </p:cNvSpPr>
          <p:nvPr/>
        </p:nvSpPr>
        <p:spPr>
          <a:xfrm>
            <a:off x="152400" y="2590800"/>
            <a:ext cx="8991600" cy="17526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a:ln>
                  <a:noFill/>
                </a:ln>
                <a:solidFill>
                  <a:srgbClr val="C00000"/>
                </a:solidFill>
                <a:effectLst/>
                <a:uLnTx/>
                <a:uFillTx/>
                <a:latin typeface="+mn-lt"/>
                <a:ea typeface="+mn-ea"/>
                <a:cs typeface="+mn-cs"/>
              </a:rPr>
              <a:t>Goal 3: </a:t>
            </a:r>
            <a:r>
              <a:rPr kumimoji="0" lang="en-US" sz="2400" b="0" i="0" u="none" strike="noStrike" kern="1200" cap="none" spc="0" normalizeH="0" baseline="0" noProof="0" dirty="0">
                <a:ln>
                  <a:noFill/>
                </a:ln>
                <a:solidFill>
                  <a:srgbClr val="C00000"/>
                </a:solidFill>
                <a:effectLst/>
                <a:uLnTx/>
                <a:uFillTx/>
                <a:latin typeface="+mn-lt"/>
                <a:ea typeface="+mn-ea"/>
                <a:cs typeface="+mn-cs"/>
              </a:rPr>
              <a:t>By 2017, Tarrant County will provide easy access to diverse populations both culturally and linguistically</a:t>
            </a:r>
            <a:r>
              <a:rPr kumimoji="0" lang="en-US" sz="2400" b="0" i="0" u="none" strike="noStrike" kern="1200" cap="none" spc="0" normalizeH="0" noProof="0" dirty="0">
                <a:ln>
                  <a:noFill/>
                </a:ln>
                <a:solidFill>
                  <a:srgbClr val="C00000"/>
                </a:solidFill>
                <a:effectLst/>
                <a:uLnTx/>
                <a:uFillTx/>
                <a:latin typeface="+mn-lt"/>
                <a:ea typeface="+mn-ea"/>
                <a:cs typeface="+mn-cs"/>
              </a:rPr>
              <a:t>.</a:t>
            </a:r>
            <a:endParaRPr kumimoji="0" lang="en-US" sz="2400" b="0" i="0" u="none" strike="noStrike" kern="1200" cap="none" spc="0" normalizeH="0" baseline="0" noProof="0" dirty="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rPr>
              <a:t>Strategy 1: Develop more</a:t>
            </a:r>
            <a:r>
              <a:rPr kumimoji="0" lang="en-US" sz="2000" b="0" i="0" u="none" strike="noStrike" kern="1200" cap="none" spc="0" normalizeH="0" noProof="0" dirty="0">
                <a:ln>
                  <a:noFill/>
                </a:ln>
                <a:solidFill>
                  <a:schemeClr val="tx2">
                    <a:lumMod val="75000"/>
                  </a:schemeClr>
                </a:solidFill>
                <a:effectLst/>
                <a:uLnTx/>
                <a:uFillTx/>
                <a:latin typeface="+mn-lt"/>
                <a:ea typeface="+mn-ea"/>
                <a:cs typeface="+mn-cs"/>
              </a:rPr>
              <a:t> culturally competent points of access to care</a:t>
            </a:r>
            <a:endPar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2">
                    <a:lumMod val="75000"/>
                  </a:schemeClr>
                </a:solidFill>
                <a:effectLst/>
                <a:uLnTx/>
                <a:uFillTx/>
                <a:latin typeface="+mn-lt"/>
                <a:ea typeface="+mn-ea"/>
                <a:cs typeface="+mn-cs"/>
              </a:rPr>
              <a:t>Strategy 2: Educate the community on when and how to access mental health services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rgbClr val="006699"/>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88ae1c9b-60e4-49c1-b19f-7175cbcbc756" descr="85604AF7-3B2F-4A6D-8952-697CCDB68736@gateway"/>
          <p:cNvPicPr>
            <a:picLocks noChangeAspect="1" noChangeArrowheads="1"/>
          </p:cNvPicPr>
          <p:nvPr/>
        </p:nvPicPr>
        <p:blipFill>
          <a:blip r:embed="rId2" cstate="print"/>
          <a:srcRect/>
          <a:stretch>
            <a:fillRect/>
          </a:stretch>
        </p:blipFill>
        <p:spPr bwMode="auto">
          <a:xfrm>
            <a:off x="914400" y="1219200"/>
            <a:ext cx="7124700" cy="5343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1503</Words>
  <Application>Microsoft Office PowerPoint</Application>
  <PresentationFormat>On-screen Show (4:3)</PresentationFormat>
  <Paragraphs>202</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PowerPoint Presentation</vt:lpstr>
      <vt:lpstr>Platform Quality of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MHMRTC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Kay F. Barkin</dc:creator>
  <cp:lastModifiedBy>Todd Landry</cp:lastModifiedBy>
  <cp:revision>48</cp:revision>
  <dcterms:created xsi:type="dcterms:W3CDTF">2012-03-05T21:14:48Z</dcterms:created>
  <dcterms:modified xsi:type="dcterms:W3CDTF">2018-04-03T16:55:48Z</dcterms:modified>
</cp:coreProperties>
</file>